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6" r:id="rId4"/>
    <p:sldId id="257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2" r:id="rId15"/>
    <p:sldId id="273" r:id="rId16"/>
    <p:sldId id="274" r:id="rId17"/>
  </p:sldIdLst>
  <p:sldSz cx="9144000" cy="5143500"/>
  <p:notesSz cx="6858000" cy="9144000"/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400" b="0" i="0" u="none" kern="1200" baseline="0">
        <a:solidFill>
          <a:srgbClr val="000000"/>
        </a:solidFill>
        <a:latin typeface="Arial" panose="020B0604020202020204" pitchFamily="34" charset="0"/>
        <a:ea typeface="+mn-ea"/>
        <a:cs typeface="+mn-cs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6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447" y="57"/>
      </p:cViewPr>
      <p:guideLst>
        <p:guide orient="horz" pos="1620"/>
        <p:guide pos="286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074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xL" fmla="*/ 0 w 120000"/>
              <a:gd name="txT" fmla="*/ 0 h 120000"/>
              <a:gd name="txR" fmla="*/ 120000 w 120000"/>
              <a:gd name="txB" fmla="*/ 120000 h 120000"/>
            </a:gdLst>
            <a:ahLst/>
            <a:cxnLst>
              <a:cxn ang="0">
                <a:pos x="0" y="0"/>
              </a:cxn>
              <a:cxn ang="0">
                <a:pos x="309676800" y="0"/>
              </a:cxn>
              <a:cxn ang="0">
                <a:pos x="309676800" y="97983675"/>
              </a:cxn>
              <a:cxn ang="0">
                <a:pos x="0" y="97983675"/>
              </a:cxn>
              <a:cxn ang="0">
                <a:pos x="0" y="0"/>
              </a:cxn>
            </a:cxnLst>
            <a:rect l="txL" t="txT" r="txR" b="txB"/>
            <a:pathLst>
              <a:path w="120000" h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3" name="Google Shape;4;n"/>
          <p:cNvSpPr txBox="1">
            <a:spLocks noGrp="1"/>
          </p:cNvSpPr>
          <p:nvPr>
            <p:ph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/>
          <a:p>
            <a:pPr lvl="0"/>
            <a:endParaRPr lang="en-US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 pitchFamily="34" charset="0"/>
      </a:defRPr>
    </a:lvl1pPr>
    <a:lvl2pPr marL="742950" lvl="1" indent="-2857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 pitchFamily="34" charset="0"/>
      </a:defRPr>
    </a:lvl2pPr>
    <a:lvl3pPr marL="1143000" lvl="2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 pitchFamily="34" charset="0"/>
      </a:defRPr>
    </a:lvl3pPr>
    <a:lvl4pPr marL="1600200" lvl="3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 pitchFamily="34" charset="0"/>
      </a:defRPr>
    </a:lvl4pPr>
    <a:lvl5pPr marL="2057400" lvl="4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5122" name="Google Shape;51;p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7170" name="Google Shape;52;p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27650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29698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31746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33794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7170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9218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11266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13314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15362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17410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19458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21506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9218" name="Google Shape;72;g11dd67e4119_0_5:notes"/>
          <p:cNvSpPr>
            <a:spLocks noGrp="1" noRot="1" noChangeAspect="1" noTextEdit="1"/>
          </p:cNvSpPr>
          <p:nvPr>
            <p:ph type="sldImg" idx="2"/>
          </p:nvPr>
        </p:nvSpPr>
        <p:spPr>
          <a:ln>
            <a:miter lim="800000"/>
          </a:ln>
        </p:spPr>
      </p:sp>
      <p:sp>
        <p:nvSpPr>
          <p:cNvPr id="23554" name="Google Shape;73;g11dd67e4119_0_5:notes"/>
          <p:cNvSpPr>
            <a:spLocks noGrp="1"/>
          </p:cNvSpPr>
          <p:nvPr>
            <p:ph type="body"/>
          </p:nvPr>
        </p:nvSpPr>
        <p:spPr/>
        <p:txBody>
          <a:bodyPr vert="horz" wrap="square" lIns="91425" tIns="91425" rIns="91425" bIns="91425" anchor="t" anchorCtr="0"/>
          <a:p>
            <a:pPr marL="0" lvl="0" indent="0" eaLnBrk="1" hangingPunct="1"/>
            <a:endParaRPr lang="en-US" altLang="en-US" sz="11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fontAlgn="base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pPr fontAlgn="base"/>
            <a:r>
              <a:rPr lang="en-US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pPr fontAlgn="base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pPr fontAlgn="base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bg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Google Shape;3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 lIns="91425" tIns="91425" rIns="91425" bIns="91425" anchor="ctr" anchorCtr="0"/>
          <a:p>
            <a:pPr lvl="0">
              <a:buClrTx/>
            </a:pP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pPr fontAlgn="base"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pPr fontAlgn="base"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3" name="Google Shape;40;p9"/>
          <p:cNvSpPr txBox="1">
            <a:spLocks noGrp="1"/>
          </p:cNvSpPr>
          <p:nvPr>
            <p:ph type="sldNum" idx="4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25" tIns="91425" rIns="91425" bIns="91425" numCol="1" anchor="ctr" anchorCtr="0" compatLnSpc="1"/>
          <a:p>
            <a:pPr algn="r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pPr fontAlgn="base"/>
            <a:r>
              <a:rPr lang="en-US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pPr fontAlgn="base"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bg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  <a:ln w="9525">
            <a:noFill/>
          </a:ln>
        </p:spPr>
        <p:txBody>
          <a:bodyPr lIns="91425" tIns="91425" rIns="91425" bIns="91425" anchor="ctr" anchorCtr="0"/>
          <a:p>
            <a:pPr lvl="0">
              <a:buClrTx/>
            </a:pP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anchor="b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pPr fontAlgn="base"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pPr fontAlgn="base"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fontAlgn="base"/>
          </a:p>
        </p:txBody>
      </p:sp>
      <p:sp>
        <p:nvSpPr>
          <p:cNvPr id="3" name="Google Shape;40;p9"/>
          <p:cNvSpPr txBox="1">
            <a:spLocks noGrp="1"/>
          </p:cNvSpPr>
          <p:nvPr>
            <p:ph type="sldNum" idx="4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25" tIns="91425" rIns="91425" bIns="91425" numCol="1" anchor="ctr" anchorCtr="0" compatLnSpc="1"/>
          <a:p>
            <a:pPr algn="r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anchor="ctr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fontAlgn="bas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Google Shape;6;p1"/>
          <p:cNvSpPr txBox="1">
            <a:spLocks noGrp="1"/>
          </p:cNvSpPr>
          <p:nvPr>
            <p:ph type="title"/>
          </p:nvPr>
        </p:nvSpPr>
        <p:spPr>
          <a:xfrm>
            <a:off x="311150" y="444500"/>
            <a:ext cx="8521700" cy="573088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/>
          <a:p>
            <a:pPr lvl="0"/>
            <a:endParaRPr lang="en-US" altLang="en-US" dirty="0"/>
          </a:p>
        </p:txBody>
      </p:sp>
      <p:sp>
        <p:nvSpPr>
          <p:cNvPr id="1027" name="Google Shape;7;p1"/>
          <p:cNvSpPr txBox="1">
            <a:spLocks noGrp="1"/>
          </p:cNvSpPr>
          <p:nvPr>
            <p:ph type="body"/>
          </p:nvPr>
        </p:nvSpPr>
        <p:spPr>
          <a:xfrm>
            <a:off x="311150" y="1152525"/>
            <a:ext cx="8521700" cy="3416300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/>
          <a:p>
            <a:pPr lvl="0"/>
            <a:endParaRPr lang="en-US" altLang="en-US" dirty="0"/>
          </a:p>
        </p:txBody>
      </p:sp>
      <p:sp>
        <p:nvSpPr>
          <p:cNvPr id="1028" name="Google Shape;8;p1"/>
          <p:cNvSpPr txBox="1">
            <a:spLocks noGrp="1"/>
          </p:cNvSpPr>
          <p:nvPr>
            <p:ph type="sldNum" idx="12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25" tIns="91425" rIns="91425" bIns="91425" numCol="1" anchor="ctr" anchorCtr="0" compatLnSpc="1"/>
          <a:lstStyle>
            <a:lvl1pPr algn="r">
              <a:defRPr sz="1000">
                <a:solidFill>
                  <a:srgbClr val="595959"/>
                </a:solidFill>
              </a:defRPr>
            </a:lvl1pPr>
          </a:lstStyle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342900" indent="-3429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•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1pPr>
      <a:lvl2pPr marL="742950" lvl="1" indent="-28575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–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2pPr>
      <a:lvl3pPr marL="1143000" lvl="2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•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3pPr>
      <a:lvl4pPr marL="1600200" lvl="3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–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4pPr>
      <a:lvl5pPr marL="2057400" lvl="4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»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Google Shape;6;p1"/>
          <p:cNvSpPr txBox="1">
            <a:spLocks noGrp="1"/>
          </p:cNvSpPr>
          <p:nvPr>
            <p:ph type="title"/>
          </p:nvPr>
        </p:nvSpPr>
        <p:spPr>
          <a:xfrm>
            <a:off x="311150" y="444500"/>
            <a:ext cx="8521700" cy="573088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/>
          <a:p>
            <a:pPr lvl="0"/>
            <a:endParaRPr lang="en-US" altLang="en-US" dirty="0"/>
          </a:p>
        </p:txBody>
      </p:sp>
      <p:sp>
        <p:nvSpPr>
          <p:cNvPr id="2051" name="Google Shape;7;p1"/>
          <p:cNvSpPr txBox="1">
            <a:spLocks noGrp="1"/>
          </p:cNvSpPr>
          <p:nvPr>
            <p:ph type="body"/>
          </p:nvPr>
        </p:nvSpPr>
        <p:spPr>
          <a:xfrm>
            <a:off x="311150" y="1152525"/>
            <a:ext cx="8521700" cy="3416300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/>
          <a:p>
            <a:pPr lvl="0"/>
            <a:endParaRPr lang="en-US" altLang="en-US" dirty="0"/>
          </a:p>
        </p:txBody>
      </p:sp>
      <p:sp>
        <p:nvSpPr>
          <p:cNvPr id="1028" name="Google Shape;8;p1"/>
          <p:cNvSpPr txBox="1">
            <a:spLocks noGrp="1"/>
          </p:cNvSpPr>
          <p:nvPr>
            <p:ph type="sldNum" idx="12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25" tIns="91425" rIns="91425" bIns="91425" numCol="1" anchor="ctr" anchorCtr="0" compatLnSpc="1"/>
          <a:lstStyle>
            <a:lvl1pPr algn="r">
              <a:defRPr sz="1000">
                <a:solidFill>
                  <a:srgbClr val="595959"/>
                </a:solidFill>
              </a:defRPr>
            </a:lvl1pPr>
          </a:lstStyle>
          <a:p>
            <a:pPr lvl="0" eaLnBrk="1" fontAlgn="base" hangingPunct="1">
              <a:buClr>
                <a:srgbClr val="000000"/>
              </a:buClr>
              <a:buNone/>
            </a:pPr>
            <a:fld id="{9A0DB2DC-4C9A-4742-B13C-FB6460FD3503}" type="slidenum">
              <a:rPr lang="en-GB" altLang="en-US" strike="noStrike" noProof="1" dirty="0">
                <a:latin typeface="Arial" panose="020B0604020202020204" pitchFamily="34" charset="0"/>
                <a:ea typeface="+mn-ea"/>
                <a:cs typeface="+mn-cs"/>
              </a:rPr>
            </a:fld>
            <a:endParaRPr lang="en-GB" altLang="en-US" strike="noStrike" noProof="1" dirty="0">
              <a:latin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342900" indent="-3429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•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1pPr>
      <a:lvl2pPr marL="742950" lvl="1" indent="-28575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–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2pPr>
      <a:lvl3pPr marL="1143000" lvl="2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•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3pPr>
      <a:lvl4pPr marL="1600200" lvl="3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–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4pPr>
      <a:lvl5pPr marL="2057400" lvl="4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buChar char="»"/>
        <a:defRPr sz="1400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1.xml"/><Relationship Id="rId12" Type="http://schemas.openxmlformats.org/officeDocument/2006/relationships/image" Target="NULL" TargetMode="External"/><Relationship Id="rId11" Type="http://schemas.openxmlformats.org/officeDocument/2006/relationships/image" Target="../media/image11.png"/><Relationship Id="rId10" Type="http://schemas.openxmlformats.org/officeDocument/2006/relationships/image" Target="../media/image10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3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4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4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4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3.xml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9.xml"/><Relationship Id="rId8" Type="http://schemas.openxmlformats.org/officeDocument/2006/relationships/slideLayout" Target="../slideLayouts/slideLayout3.xml"/><Relationship Id="rId7" Type="http://schemas.openxmlformats.org/officeDocument/2006/relationships/image" Target="../media/image14.png"/><Relationship Id="rId6" Type="http://schemas.openxmlformats.org/officeDocument/2006/relationships/image" Target="../media/image13.png"/><Relationship Id="rId5" Type="http://schemas.openxmlformats.org/officeDocument/2006/relationships/image" Target="NUL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Google Shape;55;p13"/>
          <p:cNvPicPr preferRelativeResize="0"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60713" y="1470025"/>
            <a:ext cx="2343150" cy="1031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6" name="Google Shape;56;p13"/>
          <p:cNvPicPr preferRelativeResize="0"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38" y="1433513"/>
            <a:ext cx="2208212" cy="10683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7" name="Google Shape;60;p13"/>
          <p:cNvPicPr preferRelativeResize="0"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444625"/>
            <a:ext cx="2452688" cy="11271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8" name="Google Shape;62;p13"/>
          <p:cNvPicPr preferRelativeResize="0"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00" y="3646488"/>
            <a:ext cx="2206625" cy="12842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9" name="Google Shape;63;p13"/>
          <p:cNvSpPr txBox="1"/>
          <p:nvPr/>
        </p:nvSpPr>
        <p:spPr>
          <a:xfrm>
            <a:off x="666750" y="115888"/>
            <a:ext cx="7175500" cy="1508125"/>
          </a:xfrm>
          <a:prstGeom prst="rect">
            <a:avLst/>
          </a:prstGeom>
          <a:noFill/>
          <a:ln w="9525">
            <a:noFill/>
          </a:ln>
        </p:spPr>
        <p:txBody>
          <a:bodyPr lIns="91425" tIns="91425" rIns="91425" bIns="91425" anchor="t" anchorCtr="0">
            <a:spAutoFit/>
          </a:bodyPr>
          <a:p>
            <a:pPr algn="ctr" eaLnBrk="0" hangingPunct="0">
              <a:buClrTx/>
              <a:buFont typeface="Arial" panose="020B0604020202020204" pitchFamily="34" charset="0"/>
            </a:pPr>
            <a:r>
              <a:rPr lang="en-IN" altLang="x-none" b="1" dirty="0">
                <a:latin typeface="Arial" panose="020B0604020202020204"/>
                <a:ea typeface="Arial" panose="020B0604020202020204"/>
              </a:rPr>
              <a:t>ICAICCIT-2025, 3</a:t>
            </a:r>
            <a:r>
              <a:rPr lang="en-IN" altLang="x-none" b="1" baseline="30000" dirty="0">
                <a:latin typeface="Arial" panose="020B0604020202020204"/>
                <a:ea typeface="Arial" panose="020B0604020202020204"/>
              </a:rPr>
              <a:t>rd</a:t>
            </a:r>
            <a:r>
              <a:rPr lang="en-IN" altLang="x-none" b="1" dirty="0">
                <a:latin typeface="Arial" panose="020B0604020202020204"/>
                <a:ea typeface="Arial" panose="020B0604020202020204"/>
              </a:rPr>
              <a:t> International conference on Advances in Computing, Communication and Information Technology,                                                                technically Co-Sponsored by IEEE Delhi SECTION                                                                (IEEE record no # 68829) </a:t>
            </a:r>
            <a:endParaRPr lang="en-IN" altLang="x-none" b="1" dirty="0">
              <a:latin typeface="Arial" panose="020B0604020202020204"/>
              <a:ea typeface="Arial" panose="020B0604020202020204"/>
            </a:endParaRPr>
          </a:p>
          <a:p>
            <a:pPr algn="ctr" eaLnBrk="0" hangingPunct="0">
              <a:buClrTx/>
              <a:buFont typeface="Arial" panose="020B0604020202020204" pitchFamily="34" charset="0"/>
            </a:pPr>
            <a:r>
              <a:rPr lang="en-IN" altLang="x-none" b="1" dirty="0">
                <a:latin typeface="Arial" panose="020B0604020202020204"/>
                <a:ea typeface="Arial" panose="020B0604020202020204"/>
              </a:rPr>
              <a:t>on 31</a:t>
            </a:r>
            <a:r>
              <a:rPr lang="en-IN" altLang="x-none" b="1" baseline="30000" dirty="0">
                <a:latin typeface="Arial" panose="020B0604020202020204"/>
                <a:ea typeface="Arial" panose="020B0604020202020204"/>
              </a:rPr>
              <a:t>st</a:t>
            </a:r>
            <a:r>
              <a:rPr lang="en-IN" altLang="x-none" b="1" dirty="0">
                <a:latin typeface="Arial" panose="020B0604020202020204"/>
                <a:ea typeface="Arial" panose="020B0604020202020204"/>
              </a:rPr>
              <a:t> Oct &amp; 1st Nov. 2025</a:t>
            </a:r>
            <a:endParaRPr lang="en-IN" altLang="x-none" b="1" dirty="0">
              <a:latin typeface="Arial" panose="020B0604020202020204"/>
              <a:ea typeface="Arial" panose="020B0604020202020204"/>
            </a:endParaRPr>
          </a:p>
          <a:p>
            <a:pPr algn="ctr">
              <a:buClrTx/>
              <a:buFont typeface="Arial" panose="020B0604020202020204" pitchFamily="34" charset="0"/>
            </a:pPr>
            <a:endParaRPr lang="en-US" altLang="en-US" sz="1600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6150" name="Google Shape;65;p13"/>
          <p:cNvPicPr preferRelativeResize="0"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2513" y="3667125"/>
            <a:ext cx="2339975" cy="12477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51" name="Google Shape;66;p13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67" name="Google Shape;67;p13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6153" name="Rectangle 2"/>
          <p:cNvSpPr/>
          <p:nvPr/>
        </p:nvSpPr>
        <p:spPr>
          <a:xfrm>
            <a:off x="0" y="0"/>
            <a:ext cx="9144000" cy="307975"/>
          </a:xfrm>
          <a:prstGeom prst="rect">
            <a:avLst/>
          </a:prstGeom>
          <a:noFill/>
          <a:ln w="9525">
            <a:noFill/>
          </a:ln>
        </p:spPr>
        <p:txBody>
          <a:bodyPr anchor="ctr" anchorCtr="0">
            <a:spAutoFit/>
          </a:bodyPr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6154" name="Rectangle 3"/>
          <p:cNvSpPr/>
          <p:nvPr/>
        </p:nvSpPr>
        <p:spPr>
          <a:xfrm>
            <a:off x="0" y="749300"/>
            <a:ext cx="9144000" cy="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wrap="none" anchor="ctr" anchorCtr="0">
            <a:spAutoFit/>
          </a:bodyPr>
          <a:p>
            <a:pPr>
              <a:buClrTx/>
              <a:buFontTx/>
            </a:pPr>
            <a:endParaRPr lang="en-US" altLang="en-US" sz="1800" dirty="0">
              <a:solidFill>
                <a:schemeClr val="tx1"/>
              </a:solidFill>
              <a:latin typeface="Arial" panose="020B0604020202020204"/>
              <a:ea typeface="Arial" panose="020B0604020202020204"/>
            </a:endParaRPr>
          </a:p>
        </p:txBody>
      </p:sp>
      <p:pic>
        <p:nvPicPr>
          <p:cNvPr id="6155" name="Picture 24"/>
          <p:cNvPicPr>
            <a:picLocks noChangeAspect="1"/>
          </p:cNvPicPr>
          <p:nvPr/>
        </p:nvPicPr>
        <p:blipFill>
          <a:blip r:embed="rId6"/>
          <a:srcRect l="71989" t="11574" r="16925" b="76601"/>
          <a:stretch>
            <a:fillRect/>
          </a:stretch>
        </p:blipFill>
        <p:spPr>
          <a:xfrm>
            <a:off x="0" y="131763"/>
            <a:ext cx="11160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6" name="Picture 25"/>
          <p:cNvPicPr>
            <a:picLocks noChangeAspect="1"/>
          </p:cNvPicPr>
          <p:nvPr/>
        </p:nvPicPr>
        <p:blipFill>
          <a:blip r:embed="rId7"/>
          <a:srcRect l="47034" t="69373" r="41730" b="23227"/>
          <a:stretch>
            <a:fillRect/>
          </a:stretch>
        </p:blipFill>
        <p:spPr>
          <a:xfrm>
            <a:off x="287338" y="2544763"/>
            <a:ext cx="1331912" cy="8905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7" name="Picture 26"/>
          <p:cNvPicPr>
            <a:picLocks noChangeAspect="1"/>
          </p:cNvPicPr>
          <p:nvPr/>
        </p:nvPicPr>
        <p:blipFill>
          <a:blip r:embed="rId7"/>
          <a:srcRect l="59576" t="69836" r="29318" b="23227"/>
          <a:stretch>
            <a:fillRect/>
          </a:stretch>
        </p:blipFill>
        <p:spPr>
          <a:xfrm>
            <a:off x="1722438" y="2674938"/>
            <a:ext cx="1206500" cy="7747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8" name="Picture 28"/>
          <p:cNvPicPr>
            <a:picLocks noChangeAspect="1"/>
          </p:cNvPicPr>
          <p:nvPr/>
        </p:nvPicPr>
        <p:blipFill>
          <a:blip r:embed="rId7"/>
          <a:srcRect l="40633" t="70760" r="52966" b="23227"/>
          <a:stretch>
            <a:fillRect/>
          </a:stretch>
        </p:blipFill>
        <p:spPr>
          <a:xfrm>
            <a:off x="7586663" y="2705100"/>
            <a:ext cx="1557337" cy="7350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9" name="Picture 2" descr="mr_logo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38475" y="2695575"/>
            <a:ext cx="2384425" cy="8286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60" name="Picture 4" descr="https://aiccit2023.vercel.app/images/partners/infosis1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34038" y="2767013"/>
            <a:ext cx="1905000" cy="53816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61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59125" y="3646488"/>
            <a:ext cx="2581275" cy="13176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62" name="Picture 20" descr="mr_logo"/>
          <p:cNvPicPr>
            <a:picLocks noChangeAspect="1"/>
          </p:cNvPicPr>
          <p:nvPr/>
        </p:nvPicPr>
        <p:blipFill>
          <a:blip r:embed="rId11" r:link="rId12"/>
          <a:stretch>
            <a:fillRect/>
          </a:stretch>
        </p:blipFill>
        <p:spPr>
          <a:xfrm>
            <a:off x="7267575" y="79375"/>
            <a:ext cx="1871663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5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6627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628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26629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6630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631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32" name="Rectangle 11"/>
          <p:cNvSpPr/>
          <p:nvPr/>
        </p:nvSpPr>
        <p:spPr>
          <a:xfrm>
            <a:off x="465138" y="1268413"/>
            <a:ext cx="8167687" cy="169386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Both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FLAN-T5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BART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models were evaluated using the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MovieLens-100K dataset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FLAN-T5 outperformed BART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in all metrics: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algn="l">
              <a:buClrTx/>
              <a:buFont typeface="Arial" panose="020B0604020202020204" pitchFamily="34" charset="0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              - Precision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: 0.89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algn="l">
              <a:buClrTx/>
              <a:buFont typeface="Arial" panose="020B0604020202020204" pitchFamily="34" charset="0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              - Recall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: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0.87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algn="l">
              <a:buClrTx/>
              <a:buFont typeface="Wingdings" panose="05000000000000000000" charset="0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              -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F1-score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: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0.85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algn="l">
              <a:buClrTx/>
              <a:buFont typeface="Wingdings" panose="05000000000000000000" charset="0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              - Accuracy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: ~92%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BART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achieved slightly lower results with an F1-score of 0.82.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26633" name="TextBox 12"/>
          <p:cNvSpPr txBox="1"/>
          <p:nvPr/>
        </p:nvSpPr>
        <p:spPr>
          <a:xfrm>
            <a:off x="460375" y="931863"/>
            <a:ext cx="4870450" cy="319087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r>
              <a:rPr lang="en-US" altLang="en-US" sz="2000" dirty="0">
                <a:latin typeface="Times New Roman" panose="02020603050405020304" charset="0"/>
                <a:ea typeface="Arial" panose="020B0604020202020204"/>
              </a:rPr>
              <a:t>Model Performance Evaluation:</a:t>
            </a:r>
            <a:endParaRPr lang="en-US" altLang="en-US" sz="2000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26634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6635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2" name="Table 1"/>
          <p:cNvGraphicFramePr/>
          <p:nvPr/>
        </p:nvGraphicFramePr>
        <p:xfrm>
          <a:off x="641350" y="3094038"/>
          <a:ext cx="7323455" cy="1129030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1378585"/>
                <a:gridCol w="1668780"/>
                <a:gridCol w="1335405"/>
                <a:gridCol w="1389380"/>
                <a:gridCol w="1551305"/>
              </a:tblGrid>
              <a:tr h="394335">
                <a:tc>
                  <a:txBody>
                    <a:bodyPr/>
                    <a:p>
                      <a:pPr algn="ctr"/>
                      <a:r>
                        <a:rPr sz="1600"/>
                        <a:t>Model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 cmpd="sng">
                      <a:solidFill>
                        <a:schemeClr val="tx1"/>
                      </a:solidFill>
                      <a:prstDash val="solid"/>
                    </a:lnT>
                    <a:lnB w="3175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Accuracy (%)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 cmpd="sng">
                      <a:solidFill>
                        <a:schemeClr val="tx1"/>
                      </a:solidFill>
                      <a:prstDash val="solid"/>
                    </a:lnT>
                    <a:lnB w="3175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Precision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 cmpd="sng">
                      <a:solidFill>
                        <a:schemeClr val="tx1"/>
                      </a:solidFill>
                      <a:prstDash val="solid"/>
                    </a:lnT>
                    <a:lnB w="3175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Recall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 cmpd="sng">
                      <a:solidFill>
                        <a:schemeClr val="tx1"/>
                      </a:solidFill>
                      <a:prstDash val="solid"/>
                    </a:lnT>
                    <a:lnB w="3175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F1-Score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 cmpd="sng">
                      <a:solidFill>
                        <a:schemeClr val="tx1"/>
                      </a:solidFill>
                      <a:prstDash val="solid"/>
                    </a:lnT>
                    <a:lnB w="3175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340360">
                <a:tc>
                  <a:txBody>
                    <a:bodyPr/>
                    <a:p>
                      <a:pPr algn="ctr"/>
                      <a:r>
                        <a:rPr sz="1600"/>
                        <a:t>FLAN-T5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>
                      <a:solidFill>
                        <a:schemeClr val="tx1"/>
                      </a:solidFill>
                      <a:prstDash val="solid"/>
                    </a:lnT>
                    <a:lnB w="3175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92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>
                      <a:solidFill>
                        <a:schemeClr val="tx1"/>
                      </a:solidFill>
                      <a:prstDash val="solid"/>
                    </a:lnT>
                    <a:lnB w="3175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0.89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>
                      <a:solidFill>
                        <a:schemeClr val="tx1"/>
                      </a:solidFill>
                      <a:prstDash val="solid"/>
                    </a:lnT>
                    <a:lnB w="3175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0.87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>
                      <a:solidFill>
                        <a:schemeClr val="tx1"/>
                      </a:solidFill>
                      <a:prstDash val="solid"/>
                    </a:lnT>
                    <a:lnB w="3175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0.85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>
                      <a:solidFill>
                        <a:schemeClr val="tx1"/>
                      </a:solidFill>
                      <a:prstDash val="solid"/>
                    </a:lnT>
                    <a:lnB w="3175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394335">
                <a:tc>
                  <a:txBody>
                    <a:bodyPr/>
                    <a:p>
                      <a:pPr algn="ctr"/>
                      <a:r>
                        <a:rPr sz="1600"/>
                        <a:t>BART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>
                      <a:solidFill>
                        <a:schemeClr val="tx1"/>
                      </a:solidFill>
                      <a:prstDash val="solid"/>
                    </a:lnT>
                    <a:lnB w="3175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88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>
                      <a:solidFill>
                        <a:schemeClr val="tx1"/>
                      </a:solidFill>
                      <a:prstDash val="solid"/>
                    </a:lnT>
                    <a:lnB w="3175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0.84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>
                      <a:solidFill>
                        <a:schemeClr val="tx1"/>
                      </a:solidFill>
                      <a:prstDash val="solid"/>
                    </a:lnT>
                    <a:lnB w="3175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0.81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>
                      <a:solidFill>
                        <a:schemeClr val="tx1"/>
                      </a:solidFill>
                      <a:prstDash val="solid"/>
                    </a:lnT>
                    <a:lnB w="3175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/>
                      <a:r>
                        <a:rPr sz="1600"/>
                        <a:t>0.82</a:t>
                      </a:r>
                      <a:endParaRPr sz="1600"/>
                    </a:p>
                  </a:txBody>
                  <a:tcPr marL="0" marR="0" marT="0" marB="0" anchor="ctr" anchorCtr="0">
                    <a:lnL w="3175">
                      <a:solidFill>
                        <a:schemeClr val="tx1"/>
                      </a:solidFill>
                      <a:prstDash val="solid"/>
                    </a:lnL>
                    <a:lnR w="3175">
                      <a:solidFill>
                        <a:schemeClr val="tx1"/>
                      </a:solidFill>
                      <a:prstDash val="solid"/>
                    </a:lnR>
                    <a:lnT w="3175">
                      <a:solidFill>
                        <a:schemeClr val="tx1"/>
                      </a:solidFill>
                      <a:prstDash val="solid"/>
                    </a:lnT>
                    <a:lnB w="3175" cmpd="sng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3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8675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676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28677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8678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8679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8680" name="Rectangle 11"/>
          <p:cNvSpPr/>
          <p:nvPr/>
        </p:nvSpPr>
        <p:spPr>
          <a:xfrm>
            <a:off x="465455" y="1351280"/>
            <a:ext cx="8167370" cy="2743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noAutofit/>
          </a:bodyPr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Developed a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dual-model framework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using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FLAN-T5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BART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for movie genre prediction.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FLAN-T5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achieved the best results with higher accuracy and interpretability.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The system effectively addressed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sparsity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cold-start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issues in recommendations.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LIME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improved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explainability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user trust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in predictions.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Future work: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apply on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larger, balanced datasets,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integrate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video/audio features,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and test 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Arial" panose="020B0604020202020204" pitchFamily="34" charset="0"/>
              <a:buChar char="•"/>
            </a:pP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                             lightweight models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for real-time recommendations.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28681" name="TextBox 12"/>
          <p:cNvSpPr txBox="1"/>
          <p:nvPr/>
        </p:nvSpPr>
        <p:spPr>
          <a:xfrm>
            <a:off x="460375" y="989965"/>
            <a:ext cx="4870450" cy="36131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noAutofit/>
          </a:bodyPr>
          <a:p>
            <a:pPr>
              <a:buClrTx/>
              <a:buFont typeface="Wingdings" panose="05000000000000000000" pitchFamily="2" charset="2"/>
            </a:pPr>
            <a:r>
              <a:rPr lang="en-US" altLang="en-US" sz="20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+mn-ea"/>
              </a:rPr>
              <a:t>Conclusion &amp; Future Scope:</a:t>
            </a:r>
            <a:endParaRPr lang="en-US" altLang="en-US" sz="20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</p:txBody>
      </p:sp>
      <p:pic>
        <p:nvPicPr>
          <p:cNvPr id="28682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8683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1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30723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724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30725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30726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27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728" name="Rectangle 11"/>
          <p:cNvSpPr/>
          <p:nvPr/>
        </p:nvSpPr>
        <p:spPr>
          <a:xfrm>
            <a:off x="465138" y="1541463"/>
            <a:ext cx="8167687" cy="255333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marL="285750" indent="-285750">
              <a:buClrTx/>
              <a:buFont typeface="Wingdings" panose="05000000000000000000" charset="0"/>
              <a:buChar char="ü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Z. Chen et al., “Collaborative Filtering Network with PMF for Movie Suggestions,” IEEE TKDE, 2024.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Wingdings" panose="05000000000000000000" charset="0"/>
              <a:buChar char="ü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H. Liu et al., “Multi-modal CNNs for Movie Recommendation Using Content Features,” IEEE Access, 2023.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Wingdings" panose="05000000000000000000" charset="0"/>
              <a:buChar char="ü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Y. Jin et al., “A Transformer-MLP Hybrid Framework for Movie Recommendation,” ACM RecSys, 2025.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Wingdings" panose="05000000000000000000" charset="0"/>
              <a:buChar char="ü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S. Longpre et al., “The FLAN Collection: Designing Data and Methods for Effective Instruction Tuning,” ICML, 2023.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Wingdings" panose="05000000000000000000" charset="0"/>
              <a:buChar char="ü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S. Raj et al., “Transformative Movie Discovery: Large Language Models for Recommendation and Genre Prediction,” IEEE Access, 2024.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30729" name="TextBox 12"/>
          <p:cNvSpPr txBox="1"/>
          <p:nvPr/>
        </p:nvSpPr>
        <p:spPr>
          <a:xfrm>
            <a:off x="460375" y="1123950"/>
            <a:ext cx="4870450" cy="39878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Wingdings" panose="05000000000000000000" pitchFamily="2" charset="2"/>
            </a:pPr>
            <a:r>
              <a:rPr lang="en-US" altLang="en-US" sz="2000" dirty="0"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+mn-ea"/>
              </a:rPr>
              <a:t>References:</a:t>
            </a:r>
            <a:endParaRPr lang="en-US" altLang="en-US" sz="2000" dirty="0">
              <a:latin typeface="Times New Roman" panose="02020603050405020304" charset="0"/>
              <a:ea typeface="Arial" panose="020B0604020202020204"/>
              <a:cs typeface="Times New Roman" panose="02020603050405020304" charset="0"/>
            </a:endParaRPr>
          </a:p>
        </p:txBody>
      </p:sp>
      <p:pic>
        <p:nvPicPr>
          <p:cNvPr id="30730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31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69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32771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772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32773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32774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2775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2777" name="TextBox 12"/>
          <p:cNvSpPr txBox="1"/>
          <p:nvPr/>
        </p:nvSpPr>
        <p:spPr>
          <a:xfrm>
            <a:off x="3419475" y="2376170"/>
            <a:ext cx="2566670" cy="36258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noAutofit/>
          </a:bodyPr>
          <a:p>
            <a:pPr>
              <a:buClrTx/>
              <a:buFont typeface="Arial" panose="020B0604020202020204" pitchFamily="34" charset="0"/>
            </a:pPr>
            <a:r>
              <a:rPr lang="en-US" altLang="en-US" sz="2000" b="1" dirty="0">
                <a:latin typeface="Times New Roman" panose="02020603050405020304" charset="0"/>
                <a:ea typeface="Arial" panose="020B0604020202020204"/>
              </a:rPr>
              <a:t>    THANK YOU</a:t>
            </a:r>
            <a:endParaRPr lang="en-US" altLang="en-US" sz="2000" b="1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32778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2779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3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8195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96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8197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8198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199" name="TextBox 15"/>
          <p:cNvSpPr txBox="1"/>
          <p:nvPr/>
        </p:nvSpPr>
        <p:spPr>
          <a:xfrm>
            <a:off x="292100" y="1135063"/>
            <a:ext cx="8318500" cy="3459162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algn="ctr">
              <a:buClrTx/>
              <a:buFont typeface="Arial" panose="020B0604020202020204" pitchFamily="34" charset="0"/>
            </a:pPr>
            <a:r>
              <a:rPr lang="en-US" altLang="en-US" sz="2000" b="1" dirty="0">
                <a:latin typeface="Times New Roman" panose="02020603050405020304" charset="0"/>
                <a:ea typeface="Arial" panose="020B0604020202020204"/>
              </a:rPr>
              <a:t>Performance-Driven Text Classification on</a:t>
            </a:r>
            <a:endParaRPr lang="en-US" altLang="en-US" sz="2000" b="1" dirty="0">
              <a:latin typeface="Times New Roman" panose="02020603050405020304" charset="0"/>
              <a:ea typeface="Arial" panose="020B0604020202020204"/>
            </a:endParaRPr>
          </a:p>
          <a:p>
            <a:pPr algn="ctr">
              <a:buClrTx/>
              <a:buFont typeface="Arial" panose="020B0604020202020204" pitchFamily="34" charset="0"/>
            </a:pPr>
            <a:r>
              <a:rPr lang="en-US" altLang="en-US" sz="2000" b="1" dirty="0">
                <a:latin typeface="Times New Roman" panose="02020603050405020304" charset="0"/>
                <a:ea typeface="Arial" panose="020B0604020202020204"/>
              </a:rPr>
              <a:t>MovieLens-100K Using FLAN-T5 and BART</a:t>
            </a:r>
            <a:endParaRPr lang="en-US" altLang="en-US" sz="1800" b="1" dirty="0">
              <a:latin typeface="Times New Roman" panose="02020603050405020304" charset="0"/>
              <a:ea typeface="Arial" panose="020B0604020202020204"/>
            </a:endParaRPr>
          </a:p>
          <a:p>
            <a:pPr algn="ctr">
              <a:buClrTx/>
              <a:buFont typeface="Arial" panose="020B0604020202020204" pitchFamily="34" charset="0"/>
            </a:pPr>
            <a:endParaRPr lang="en-IN" altLang="en-US" sz="1800" b="1" dirty="0">
              <a:latin typeface="Arial" panose="020B0604020202020204"/>
              <a:ea typeface="Arial" panose="020B0604020202020204"/>
            </a:endParaRPr>
          </a:p>
          <a:p>
            <a:pPr algn="ctr">
              <a:buClrTx/>
              <a:buFont typeface="Arial" panose="020B0604020202020204" pitchFamily="34" charset="0"/>
            </a:pPr>
            <a:r>
              <a:rPr lang="en-IN" altLang="en-US" sz="1800" b="1" dirty="0">
                <a:latin typeface="Arial" panose="020B0604020202020204"/>
                <a:ea typeface="Arial" panose="020B0604020202020204"/>
              </a:rPr>
              <a:t>Paper id</a:t>
            </a:r>
            <a:r>
              <a:rPr lang="en-US" altLang="en-IN" sz="1800" b="1" dirty="0">
                <a:latin typeface="Arial" panose="020B0604020202020204"/>
                <a:ea typeface="Arial" panose="020B0604020202020204"/>
              </a:rPr>
              <a:t>:579</a:t>
            </a:r>
            <a:endParaRPr lang="en-IN" altLang="en-US" sz="1800" b="1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IN" altLang="en-US" sz="16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IN" altLang="en-US" sz="16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IN" altLang="en-US" sz="16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IN" altLang="en-US" sz="16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IN" altLang="en-US" sz="16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Arial" panose="020B0604020202020204" pitchFamily="34" charset="0"/>
            </a:pPr>
            <a:endParaRPr lang="en-IN" altLang="en-US" sz="1600" dirty="0">
              <a:latin typeface="Arial" panose="020B0604020202020204"/>
              <a:ea typeface="Arial" panose="020B0604020202020204"/>
            </a:endParaRPr>
          </a:p>
          <a:p>
            <a:pPr algn="r">
              <a:buClrTx/>
              <a:buFont typeface="Arial" panose="020B0604020202020204" pitchFamily="34" charset="0"/>
            </a:pPr>
            <a:r>
              <a:rPr lang="en-IN" altLang="en-US" sz="1600" b="1" dirty="0">
                <a:latin typeface="Arial" panose="020B0604020202020204"/>
                <a:ea typeface="Arial" panose="020B0604020202020204"/>
              </a:rPr>
              <a:t>Presented by</a:t>
            </a:r>
            <a:endParaRPr lang="en-IN" altLang="en-US" sz="1600" b="1" dirty="0">
              <a:latin typeface="Arial" panose="020B0604020202020204"/>
              <a:ea typeface="Arial" panose="020B0604020202020204"/>
            </a:endParaRPr>
          </a:p>
          <a:p>
            <a:pPr algn="r">
              <a:buClrTx/>
              <a:buFont typeface="Arial" panose="020B0604020202020204" pitchFamily="34" charset="0"/>
            </a:pPr>
            <a:r>
              <a:rPr lang="en-US" altLang="en-IN" sz="1600" b="1" dirty="0">
                <a:latin typeface="Arial" panose="020B0604020202020204"/>
                <a:ea typeface="Arial" panose="020B0604020202020204"/>
              </a:rPr>
              <a:t>A.Jagadeesh</a:t>
            </a:r>
            <a:r>
              <a:rPr lang="en-IN" altLang="en-US" sz="1600" b="1" dirty="0">
                <a:latin typeface="Arial" panose="020B0604020202020204"/>
                <a:ea typeface="Arial" panose="020B0604020202020204"/>
              </a:rPr>
              <a:t>                                                                                                         </a:t>
            </a:r>
            <a:endParaRPr lang="en-IN" altLang="en-US" sz="1600" b="1" dirty="0">
              <a:latin typeface="Arial" panose="020B0604020202020204"/>
              <a:ea typeface="Arial" panose="020B0604020202020204"/>
            </a:endParaRPr>
          </a:p>
          <a:p>
            <a:pPr algn="r">
              <a:buClrTx/>
              <a:buFont typeface="Arial" panose="020B0604020202020204" pitchFamily="34" charset="0"/>
            </a:pPr>
            <a:r>
              <a:rPr lang="en-IN" altLang="en-US" sz="1600" b="1" dirty="0">
                <a:latin typeface="Arial" panose="020B0604020202020204"/>
                <a:ea typeface="Arial" panose="020B0604020202020204"/>
              </a:rPr>
              <a:t> </a:t>
            </a:r>
            <a:endParaRPr lang="en-US" altLang="en-US" sz="1600" b="1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8200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201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0675" y="214313"/>
            <a:ext cx="2130425" cy="6207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202" name="Rectangle 12"/>
          <p:cNvSpPr/>
          <p:nvPr/>
        </p:nvSpPr>
        <p:spPr>
          <a:xfrm>
            <a:off x="492125" y="3778250"/>
            <a:ext cx="3273425" cy="30797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IN" altLang="en-US" b="1" dirty="0">
                <a:latin typeface="Arial" panose="020B0604020202020204"/>
                <a:ea typeface="Arial" panose="020B0604020202020204"/>
              </a:rPr>
              <a:t>Authors Name &amp; Affiliation  </a:t>
            </a:r>
            <a:endParaRPr lang="en-US" altLang="en-US" b="1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8203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7058025" y="79375"/>
            <a:ext cx="2081213" cy="7000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1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0243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44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0245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0246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7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8" name="Rectangle 11"/>
          <p:cNvSpPr/>
          <p:nvPr/>
        </p:nvSpPr>
        <p:spPr>
          <a:xfrm>
            <a:off x="465138" y="1541463"/>
            <a:ext cx="6392862" cy="230822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Introduction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Problem Statements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Objectives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Literature Review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Methodology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Result &amp; Discussion 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Conclusion &amp; Future Scope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800" dirty="0">
                <a:latin typeface="Arial" panose="020B0604020202020204"/>
                <a:ea typeface="Arial" panose="020B0604020202020204"/>
              </a:rPr>
              <a:t>References</a:t>
            </a:r>
            <a:endParaRPr lang="en-US" altLang="en-US" sz="1800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0249" name="TextBox 12"/>
          <p:cNvSpPr txBox="1"/>
          <p:nvPr/>
        </p:nvSpPr>
        <p:spPr>
          <a:xfrm>
            <a:off x="460375" y="1123950"/>
            <a:ext cx="4870450" cy="39878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US" altLang="en-US" sz="2000" dirty="0">
                <a:latin typeface="Arial" panose="020B0604020202020204"/>
                <a:ea typeface="Arial" panose="020B0604020202020204"/>
              </a:rPr>
              <a:t>Index-</a:t>
            </a:r>
            <a:endParaRPr lang="en-US" altLang="en-US" sz="2000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0250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51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2291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92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2293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2294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5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296" name="Rectangle 11"/>
          <p:cNvSpPr/>
          <p:nvPr/>
        </p:nvSpPr>
        <p:spPr>
          <a:xfrm>
            <a:off x="465138" y="1541463"/>
            <a:ext cx="8113712" cy="2800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Movie recommendation systems help users find relevant content.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Traditional methods like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collaborative filtering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face issues such as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cold-start, sparsity,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   lack of context.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Large Language Models (LLMs)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improve understanding of text through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semantic analysis.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This study uses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FLAN-T5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BART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on the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MovieLens-100K dataset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for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genre prediction.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The framework combines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summary generation, zero-shot classification,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LIME-based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   explanations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for better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accuracy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transparency.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12297" name="TextBox 12"/>
          <p:cNvSpPr txBox="1"/>
          <p:nvPr/>
        </p:nvSpPr>
        <p:spPr>
          <a:xfrm>
            <a:off x="460375" y="1123950"/>
            <a:ext cx="4870450" cy="398463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US" altLang="en-US" sz="2000" dirty="0">
                <a:latin typeface="Times New Roman" panose="02020603050405020304" charset="0"/>
                <a:ea typeface="Arial" panose="020B0604020202020204"/>
              </a:rPr>
              <a:t>Introduction:</a:t>
            </a:r>
            <a:endParaRPr lang="en-US" altLang="en-US" sz="2000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12298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9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7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4339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40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4341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4342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4343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344" name="Rectangle 11"/>
          <p:cNvSpPr/>
          <p:nvPr/>
        </p:nvSpPr>
        <p:spPr>
          <a:xfrm>
            <a:off x="465138" y="1416050"/>
            <a:ext cx="8255000" cy="28606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Traditional recommendation systems depend on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user history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and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metadata.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They face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cold-start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data sparsity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problems.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Lack of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contextual understanding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reduces recommendation quality.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Most models offer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low interpretability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</a:t>
            </a:r>
            <a:r>
              <a:rPr lang="en-US" altLang="en-US" sz="1600" dirty="0">
                <a:latin typeface="Arial" panose="020B0604020202020204"/>
                <a:ea typeface="Arial" panose="020B0604020202020204"/>
              </a:rPr>
              <a:t>—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users can’t see why items are recommended.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There is a need for an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accurate and explainable text-based framework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using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transformer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   models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to improve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genre prediction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recommendations.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14345" name="TextBox 12"/>
          <p:cNvSpPr txBox="1"/>
          <p:nvPr/>
        </p:nvSpPr>
        <p:spPr>
          <a:xfrm>
            <a:off x="460375" y="990600"/>
            <a:ext cx="4870450" cy="42545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r>
              <a:rPr lang="en-US" altLang="en-US" sz="2000" dirty="0">
                <a:latin typeface="Times New Roman" panose="02020603050405020304" charset="0"/>
                <a:ea typeface="Arial" panose="020B0604020202020204"/>
              </a:rPr>
              <a:t>Problem Statements:</a:t>
            </a:r>
            <a:endParaRPr lang="en-US" altLang="en-US" sz="2000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14346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4347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5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6387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88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6389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6390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91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392" name="Rectangle 11"/>
          <p:cNvSpPr/>
          <p:nvPr/>
        </p:nvSpPr>
        <p:spPr>
          <a:xfrm>
            <a:off x="465138" y="1541463"/>
            <a:ext cx="8167687" cy="2800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Develop a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text classification framework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for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movie genre prediction.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Use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FLAN-T5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to generate concise movie summaries.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Apply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BART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for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zero-shot genre classification.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Improve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accuracy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reduce dependency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on user history.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Enhance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model interpretability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using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LIME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explanations.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Demonstrate the strength of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transformer-based NLP models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in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sparse-text scenarios.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16393" name="TextBox 12"/>
          <p:cNvSpPr txBox="1"/>
          <p:nvPr/>
        </p:nvSpPr>
        <p:spPr>
          <a:xfrm>
            <a:off x="460375" y="1123950"/>
            <a:ext cx="4870450" cy="398463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US" altLang="en-US" sz="2000" dirty="0">
                <a:latin typeface="Times New Roman" panose="02020603050405020304" charset="0"/>
                <a:ea typeface="Arial" panose="020B0604020202020204"/>
              </a:rPr>
              <a:t>Objectives:</a:t>
            </a:r>
            <a:endParaRPr lang="en-US" altLang="en-US" sz="2000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16394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95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3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18435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436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18437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18438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9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440" name="Rectangle 11"/>
          <p:cNvSpPr/>
          <p:nvPr/>
        </p:nvSpPr>
        <p:spPr>
          <a:xfrm>
            <a:off x="465138" y="1541463"/>
            <a:ext cx="8167687" cy="25527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>
              <a:buClrTx/>
              <a:buFont typeface="Wingdings" panose="05000000000000000000" pitchFamily="2" charset="2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Existing Research: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Earlier methods like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collaborative filtering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CNN/RNN models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improved accuracy but 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   required large datasets.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Hybrid and graph-based models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captured complex user–item relations but faced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scalability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  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issues.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Transformer-based models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introduced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context awareness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semantic understanding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in 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   recommendations.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Few studies explored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text-based inputs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(e.g., subtitles or summaries) with zero-shot learning.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  <a:buChar char="v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This work bridges that gap using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FLAN-T5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BART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for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genre prediction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with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better 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   performance and interpretability.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18441" name="TextBox 12"/>
          <p:cNvSpPr txBox="1"/>
          <p:nvPr/>
        </p:nvSpPr>
        <p:spPr>
          <a:xfrm>
            <a:off x="460375" y="1123950"/>
            <a:ext cx="4870450" cy="398463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pPr>
              <a:buClrTx/>
              <a:buFont typeface="Arial" panose="020B0604020202020204" pitchFamily="34" charset="0"/>
            </a:pPr>
            <a:r>
              <a:rPr lang="en-US" altLang="en-US" sz="2000" dirty="0">
                <a:latin typeface="Times New Roman" panose="02020603050405020304" charset="0"/>
                <a:ea typeface="Arial" panose="020B0604020202020204"/>
              </a:rPr>
              <a:t>Literature Review:</a:t>
            </a:r>
            <a:endParaRPr lang="en-US" altLang="en-US" sz="2000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18442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43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1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0483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84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20485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0486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487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8" name="Rectangle 11"/>
          <p:cNvSpPr/>
          <p:nvPr/>
        </p:nvSpPr>
        <p:spPr>
          <a:xfrm>
            <a:off x="465138" y="1368425"/>
            <a:ext cx="5594350" cy="300513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pPr>
              <a:buClrTx/>
              <a:buFont typeface="Wingdings" panose="05000000000000000000" pitchFamily="2" charset="2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Pipeline Overview: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1. Dataset: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MovieLens-100K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, containing movie titles, genres, 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   and user tags.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2.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Data preprocessing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– cleaning, text normalization, and   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   tokenization.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3.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FLAN-T5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generates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movie summaries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from textual data.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4.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BART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performs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zero-shot genre classification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on generated  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   summaries.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5. Results compared using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accuracy, precision, recall, 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and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F1-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    score.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6.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LIME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provides explanations for model predictions to ensure 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>
              <a:buClrTx/>
              <a:buFont typeface="Wingdings" panose="05000000000000000000" pitchFamily="2" charset="2"/>
            </a:pP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  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transparency.</a:t>
            </a:r>
            <a:endParaRPr lang="en-US" altLang="en-US" sz="1600" b="1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20489" name="TextBox 12"/>
          <p:cNvSpPr txBox="1"/>
          <p:nvPr/>
        </p:nvSpPr>
        <p:spPr>
          <a:xfrm>
            <a:off x="460375" y="942975"/>
            <a:ext cx="4870450" cy="41751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Wingdings" panose="05000000000000000000" pitchFamily="2" charset="2"/>
            </a:pPr>
            <a:r>
              <a:rPr lang="en-US" altLang="en-US" sz="2000" dirty="0">
                <a:latin typeface="Times New Roman" panose="02020603050405020304" charset="0"/>
                <a:ea typeface="Arial" panose="020B0604020202020204"/>
              </a:rPr>
              <a:t>Methodology:</a:t>
            </a:r>
            <a:endParaRPr lang="en-US" altLang="en-US" sz="2000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20490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491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492" name="Picture 3" descr="ChatGPT Image Oct 18, 2025, 08_32_44 PM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7400" y="815975"/>
            <a:ext cx="3086100" cy="38433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29" name="Google Shape;75;p14"/>
          <p:cNvSpPr/>
          <p:nvPr/>
        </p:nvSpPr>
        <p:spPr>
          <a:xfrm>
            <a:off x="4763" y="0"/>
            <a:ext cx="9134475" cy="104775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lIns="91425" tIns="91425" rIns="91425" bIns="91425" anchor="ctr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4763" y="5038725"/>
            <a:ext cx="9134475" cy="104775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lIns="91425" tIns="91425" rIns="91425" bIns="91425" anchor="ctr"/>
          <a:p>
            <a:pPr>
              <a:buClrTx/>
            </a:pPr>
            <a:endParaRPr lang="zh-CN" altLang="x-none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2531" name="Google Shape;78;p14"/>
          <p:cNvCxnSpPr/>
          <p:nvPr/>
        </p:nvCxnSpPr>
        <p:spPr>
          <a:xfrm>
            <a:off x="2668588" y="381000"/>
            <a:ext cx="0" cy="333375"/>
          </a:xfrm>
          <a:prstGeom prst="straightConnector1">
            <a:avLst/>
          </a:prstGeom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532" name="AutoShape 2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sp>
        <p:nvSpPr>
          <p:cNvPr id="22533" name="AutoShape 4" descr="https://mail.google.com/mail/u/0?ui=2&amp;ik=d0ca1f535e&amp;attid=0.1.1&amp;permmsgid=msg-f:1730160456275675683&amp;th=1802c3c4a8bd4a23&amp;view=fimg&amp;fur=ip&amp;sz=s0-l75-ft&amp;attbid=ANGjdJ-Fg4LMtZjcSimgWlVu8xSQm8AiX1gNKQvnC554BXN_UwAYBIVXcLnV_gufsML8w5v2siLDg09EACgYV1uQv2dV-EdKHBTjKvMA1mvn6cgOyinMbjTL_SYlRPM&amp;disp=emb"/>
          <p:cNvSpPr>
            <a:spLocks noChangeAspect="1"/>
          </p:cNvSpPr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endParaRPr lang="en-US" altLang="en-US" dirty="0">
              <a:latin typeface="Arial" panose="020B0604020202020204"/>
              <a:ea typeface="Arial" panose="020B0604020202020204"/>
            </a:endParaRPr>
          </a:p>
        </p:txBody>
      </p:sp>
      <p:pic>
        <p:nvPicPr>
          <p:cNvPr id="22534" name="Picture 13"/>
          <p:cNvPicPr>
            <a:picLocks noChangeAspect="1"/>
          </p:cNvPicPr>
          <p:nvPr/>
        </p:nvPicPr>
        <p:blipFill>
          <a:blip r:embed="rId1"/>
          <a:srcRect l="71989" t="11574" r="16925" b="76601"/>
          <a:stretch>
            <a:fillRect/>
          </a:stretch>
        </p:blipFill>
        <p:spPr>
          <a:xfrm>
            <a:off x="0" y="131763"/>
            <a:ext cx="1471613" cy="7826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535" name="Picture 16"/>
          <p:cNvPicPr>
            <a:picLocks noChangeAspect="1"/>
          </p:cNvPicPr>
          <p:nvPr/>
        </p:nvPicPr>
        <p:blipFill>
          <a:blip r:embed="rId2"/>
          <a:srcRect l="28018" t="63593" r="29318" b="23227"/>
          <a:stretch>
            <a:fillRect/>
          </a:stretch>
        </p:blipFill>
        <p:spPr>
          <a:xfrm>
            <a:off x="0" y="4306888"/>
            <a:ext cx="9144000" cy="7000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36" name="Rectangle 11"/>
          <p:cNvSpPr/>
          <p:nvPr/>
        </p:nvSpPr>
        <p:spPr>
          <a:xfrm>
            <a:off x="465138" y="1323975"/>
            <a:ext cx="5254625" cy="2995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/>
          <a:p>
            <a:pPr marL="285750" indent="-285750">
              <a:buClrTx/>
              <a:buFont typeface="Wingdings" panose="05000000000000000000" charset="0"/>
              <a:buChar char="ü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FLAN-T5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generated meaningful and concise movie summaries.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Wingdings" panose="05000000000000000000" charset="0"/>
              <a:buChar char="ü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BART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achieved accurate multi-genre predictions using zero-shot learning.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Wingdings" panose="05000000000000000000" charset="0"/>
              <a:buChar char="ü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FLAN-T5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outperformed BART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with higher precision, recall, and F1-score.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Wingdings" panose="05000000000000000000" charset="0"/>
              <a:buChar char="ü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Top-5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</a:t>
            </a: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movies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identified by genre preference matched ground-truth data.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Wingdings" panose="05000000000000000000" charset="0"/>
              <a:buChar char="ü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Genre-wise trends: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Drama, Horror, and Western appeared most frequently.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  <a:p>
            <a:pPr marL="285750" indent="-285750">
              <a:buClrTx/>
              <a:buFont typeface="Wingdings" panose="05000000000000000000" charset="0"/>
              <a:buChar char="ü"/>
            </a:pPr>
            <a:r>
              <a:rPr lang="en-US" altLang="en-US" sz="1600" b="1" dirty="0">
                <a:latin typeface="Times New Roman" panose="02020603050405020304" charset="0"/>
                <a:ea typeface="Arial" panose="020B0604020202020204"/>
              </a:rPr>
              <a:t>LIME explanations</a:t>
            </a:r>
            <a:r>
              <a:rPr lang="en-US" altLang="en-US" sz="1600" dirty="0">
                <a:latin typeface="Times New Roman" panose="02020603050405020304" charset="0"/>
                <a:ea typeface="Arial" panose="020B0604020202020204"/>
              </a:rPr>
              <a:t> improved interpretability and user trust in recommendations.</a:t>
            </a:r>
            <a:endParaRPr lang="en-US" altLang="en-US" sz="1600" dirty="0">
              <a:latin typeface="Times New Roman" panose="02020603050405020304" charset="0"/>
              <a:ea typeface="Arial" panose="020B0604020202020204"/>
            </a:endParaRPr>
          </a:p>
        </p:txBody>
      </p:sp>
      <p:sp>
        <p:nvSpPr>
          <p:cNvPr id="22537" name="TextBox 12"/>
          <p:cNvSpPr txBox="1"/>
          <p:nvPr/>
        </p:nvSpPr>
        <p:spPr>
          <a:xfrm>
            <a:off x="460375" y="931863"/>
            <a:ext cx="4870450" cy="37465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>
              <a:buClrTx/>
              <a:buFont typeface="Arial" panose="020B0604020202020204" pitchFamily="34" charset="0"/>
            </a:pPr>
            <a:r>
              <a:rPr lang="en-US" altLang="en-US" sz="2000" dirty="0">
                <a:latin typeface="Times New Roman" panose="02020603050405020304" charset="0"/>
                <a:ea typeface="Arial" panose="020B0604020202020204"/>
              </a:rPr>
              <a:t>Result &amp; Discussion:</a:t>
            </a:r>
            <a:endParaRPr lang="en-US" altLang="en-US" sz="2000" dirty="0">
              <a:latin typeface="Times New Roman" panose="02020603050405020304" charset="0"/>
              <a:ea typeface="Arial" panose="020B0604020202020204"/>
            </a:endParaRPr>
          </a:p>
        </p:txBody>
      </p:sp>
      <p:pic>
        <p:nvPicPr>
          <p:cNvPr id="22538" name="Picture 2" descr="mr_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625" y="193675"/>
            <a:ext cx="2432050" cy="6207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539" name="Picture 20" descr="mr_logo"/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858000" y="79375"/>
            <a:ext cx="2281238" cy="7826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540" name="Picture 2" descr="download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8025" y="611188"/>
            <a:ext cx="3033713" cy="18557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2541" name="Picture 3" descr="movie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7875" y="2386013"/>
            <a:ext cx="2963863" cy="216693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4945</Words>
  <Application>WPS Presentation</Application>
  <PresentationFormat>On-screen Show (16:9)</PresentationFormat>
  <Paragraphs>173</Paragraphs>
  <Slides>13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Arial</vt:lpstr>
      <vt:lpstr>SimSun</vt:lpstr>
      <vt:lpstr>Wingdings</vt:lpstr>
      <vt:lpstr>Arial</vt:lpstr>
      <vt:lpstr>Times New Roman</vt:lpstr>
      <vt:lpstr>Wingdings</vt:lpstr>
      <vt:lpstr>Microsoft YaHei</vt:lpstr>
      <vt:lpstr>Arial Unicode MS</vt:lpstr>
      <vt:lpstr>Simple Light</vt:lpstr>
      <vt:lpstr>1_Simple Light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DELL</dc:creator>
  <cp:lastModifiedBy>Atmakuri Jagadeesh</cp:lastModifiedBy>
  <cp:revision>35</cp:revision>
  <dcterms:created xsi:type="dcterms:W3CDTF">2025-10-17T14:59:00Z</dcterms:created>
  <dcterms:modified xsi:type="dcterms:W3CDTF">2025-10-20T07:22:20Z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3C034CEDFBD94EB98FA41ED8E1D2FEF1_12</vt:lpwstr>
  </property>
  <property fmtid="{D5CDD505-2E9C-101B-9397-08002B2CF9AE}" pid="3" name="KSOProductBuildVer">
    <vt:lpwstr>1033-12.2.0.22549</vt:lpwstr>
  </property>
</Properties>
</file>